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256" r:id="rId2"/>
    <p:sldId id="272" r:id="rId3"/>
    <p:sldId id="257" r:id="rId4"/>
    <p:sldId id="274" r:id="rId5"/>
    <p:sldId id="261" r:id="rId6"/>
    <p:sldId id="273" r:id="rId7"/>
    <p:sldId id="262" r:id="rId8"/>
    <p:sldId id="263" r:id="rId9"/>
    <p:sldId id="270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0B1EA-850C-4329-8599-E4070DAFD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599EAF-4C5C-41CA-8437-3868BCFD1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CA1CBA-A422-46E9-A2EB-41C414145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2FAE9A-2D13-4437-A35B-B4C6E07C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34E907-6F82-4AA5-8258-9A42666E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6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1044A-3509-4F6C-8410-6E4C7918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29FEA4-D1A3-4C61-9AD5-759A62B29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95A66A-BCBF-42BF-B512-E0E615C5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7FC5C0-AB23-49C3-897E-D81D4F8B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5CA7C5-705B-432B-BCA3-2B2258A9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5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FC63475-F5F0-4C87-BA98-71EA1E672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648319-5D86-4245-A6EF-4368DFB49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4B3004-3BF6-40EF-958E-9674991C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D633F-F939-45F0-B229-BFE35E09A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E4F269-9161-4BC6-8D76-DD8E0FC3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2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76820B-9C04-44E9-B1D9-E2908881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08BEC6-2D3F-4B20-A79B-1EE94218E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5B7F7E-BC27-4B19-AE8E-EA48029F5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9AE42B-7438-46A9-8B56-313B2EF6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2B9843-CDAD-4E0B-9213-12108EBF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0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50E9A7-C147-478D-8F66-5CE2C996F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5E90BF-17FE-4EF1-915B-C95E4F65B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BE128F-ACCF-4C1A-A940-0BD2A47B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9A1D8F-CAE2-452B-8C98-213618B5B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E1F11A-1A6B-48B1-A2F7-D0031E93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9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BE20D7-1A51-41E9-86C7-C298317E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DA1E0E-625F-4B78-BAC8-734C3884A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8E9321-00EC-43F0-9E89-FF08D8B9F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22D3A2-D83D-4455-9314-CA3ED292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944F31-98A3-4AC4-80FA-4D830B7E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7D1F52-5001-421C-9848-57B13F3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7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9CCB7C-3379-4FE9-805F-D975F8063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1F6B89-8F85-4FBA-83BC-44536F43A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86F0C5-B58E-49F2-87A1-5E09D1C3C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E810BF6-56C9-4E6B-A3C6-2C59044BD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DFC919-40A3-48A2-88F4-C25CDA4DE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CB1ADBE-99F4-4F15-9F77-71166325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173885E-BB5B-45F2-B4A8-940D0052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82A5C1C-342D-49AB-9432-FEC67C37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4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109B09-1180-4238-B58D-61C020EC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D94C93A-07DD-447E-BCD5-18921944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1E1BC3-E65F-49C6-A8EB-B78199B3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5C455C3-1CFA-484A-815C-23AF8F0A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8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2799827-9667-4237-AA82-2A452A81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710520-A062-48DA-9399-9F1BFB797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6116E54-AB73-4865-BA3D-A513FA9C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7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6B4DC-D75D-484B-BB02-24CF6645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7D3E99-FC42-45E7-800D-1CB4F5248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88322A-BBED-4094-9F54-34A6DA12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B9051C-4AFC-407B-B3A9-D296E751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8BCF8C-3FE1-46DD-85EA-8A22753F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F6DD977-D9DD-4F72-A787-85AD29AA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9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D94555-0BC1-4050-A71F-853BCB7E1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A73E262-19D7-4B63-B0E9-136E6118D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54A759-7227-4001-B6B6-1999D546D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12CA06-E0F9-48D7-81A7-4DF84E179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9C8CB7-11FA-4DD2-B318-80A839F7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12013F-5B13-41B0-A55E-B142F664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2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12C2328-147A-482C-9D72-BB3F3E569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B56A40-0D94-42A9-BDF0-824D3FE96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E0286F-0859-46D9-9F90-BFB143F12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B31E8C-9B2C-44E1-99DA-2C5A7AC64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8810C1-0CC2-449C-A3FC-3CECA25FD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4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lternanza@liceosarpi.bg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4D054D-790D-427D-9AB6-9577B8B55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7530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8800" b="1" dirty="0">
                <a:solidFill>
                  <a:srgbClr val="FF0000"/>
                </a:solidFill>
              </a:rPr>
              <a:t>PCTO</a:t>
            </a:r>
            <a:br>
              <a:rPr lang="it-IT" sz="8800" b="1" dirty="0"/>
            </a:br>
            <a:r>
              <a:rPr lang="it-IT" sz="7200" b="1" dirty="0"/>
              <a:t>P</a:t>
            </a:r>
            <a:r>
              <a:rPr lang="it-IT" sz="7200" dirty="0"/>
              <a:t>ercorsi </a:t>
            </a:r>
            <a:r>
              <a:rPr lang="it-IT" sz="7200" b="1" dirty="0"/>
              <a:t>C</a:t>
            </a:r>
            <a:r>
              <a:rPr lang="it-IT" sz="7200" dirty="0"/>
              <a:t>ompetenze </a:t>
            </a:r>
            <a:r>
              <a:rPr lang="it-IT" sz="7200" b="1" dirty="0"/>
              <a:t>T</a:t>
            </a:r>
            <a:r>
              <a:rPr lang="it-IT" sz="7200" dirty="0"/>
              <a:t>rasversali </a:t>
            </a:r>
            <a:r>
              <a:rPr lang="it-IT" sz="7200" b="1" dirty="0"/>
              <a:t>O</a:t>
            </a:r>
            <a:r>
              <a:rPr lang="it-IT" sz="7200" dirty="0"/>
              <a:t>rientamento</a:t>
            </a:r>
            <a:br>
              <a:rPr lang="it-IT" sz="7200" dirty="0"/>
            </a:br>
            <a:r>
              <a:rPr lang="it-IT" sz="7200" dirty="0"/>
              <a:t>(ex Alternanza Scuola Lavoro)</a:t>
            </a:r>
            <a:endParaRPr lang="it-IT" sz="88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7C46B6-D356-4F73-9FEA-2D650221F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965192"/>
            <a:ext cx="10058400" cy="752300"/>
          </a:xfrm>
        </p:spPr>
        <p:txBody>
          <a:bodyPr>
            <a:noAutofit/>
          </a:bodyPr>
          <a:lstStyle/>
          <a:p>
            <a:pPr algn="ctr"/>
            <a:r>
              <a:rPr lang="it-IT" sz="4000" dirty="0">
                <a:solidFill>
                  <a:srgbClr val="FF0000"/>
                </a:solidFill>
              </a:rPr>
              <a:t>Progetto del Liceo Classico Paolo Sarpi</a:t>
            </a:r>
          </a:p>
          <a:p>
            <a:pPr algn="ctr"/>
            <a:r>
              <a:rPr lang="it-IT" sz="4000" dirty="0">
                <a:solidFill>
                  <a:srgbClr val="FF0000"/>
                </a:solidFill>
              </a:rPr>
              <a:t>2020 - 2021</a:t>
            </a:r>
          </a:p>
        </p:txBody>
      </p:sp>
    </p:spTree>
    <p:extLst>
      <p:ext uri="{BB962C8B-B14F-4D97-AF65-F5344CB8AC3E}">
        <p14:creationId xmlns:p14="http://schemas.microsoft.com/office/powerpoint/2010/main" val="82472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30C7AF-23BA-477D-B22A-C060E2352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" y="1709928"/>
            <a:ext cx="11457432" cy="667512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+mn-lt"/>
              </a:rPr>
              <a:t>L’art. 57 della L.145/2018 ridefinisce in </a:t>
            </a:r>
            <a:r>
              <a:rPr lang="it-IT" b="1" dirty="0">
                <a:solidFill>
                  <a:srgbClr val="FF0000"/>
                </a:solidFill>
                <a:latin typeface="+mn-lt"/>
              </a:rPr>
              <a:t>PCTO</a:t>
            </a:r>
            <a:r>
              <a:rPr lang="it-IT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it-IT" dirty="0">
                <a:latin typeface="+mn-lt"/>
              </a:rPr>
              <a:t>quanto stabilito dalla L. 107/2015 che aveva introdotto l’Alternanza Scuola/Lavoro anche nei Licei.</a:t>
            </a:r>
            <a:br>
              <a:rPr lang="it-IT" dirty="0">
                <a:latin typeface="+mn-lt"/>
              </a:rPr>
            </a:br>
            <a:endParaRPr lang="it-IT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00BB28-9B23-4C8D-9E06-4216A0FF6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744" y="2749963"/>
            <a:ext cx="11695176" cy="3461195"/>
          </a:xfrm>
        </p:spPr>
        <p:txBody>
          <a:bodyPr>
            <a:normAutofit lnSpcReduction="10000"/>
          </a:bodyPr>
          <a:lstStyle/>
          <a:p>
            <a:pPr marL="320040" indent="-320040">
              <a:buNone/>
              <a:defRPr/>
            </a:pPr>
            <a:endParaRPr lang="it-IT" dirty="0"/>
          </a:p>
          <a:p>
            <a:pPr marL="320040" indent="-320040">
              <a:buNone/>
              <a:defRPr/>
            </a:pPr>
            <a:r>
              <a:rPr lang="it-IT" dirty="0"/>
              <a:t>	</a:t>
            </a:r>
          </a:p>
          <a:p>
            <a:pPr marL="320040" indent="-320040">
              <a:buNone/>
              <a:defRPr/>
            </a:pPr>
            <a:r>
              <a:rPr lang="it-IT" sz="3900" dirty="0"/>
              <a:t>I Percorsi per le Competenze Trasversali e per</a:t>
            </a:r>
          </a:p>
          <a:p>
            <a:pPr marL="320040" indent="-320040">
              <a:buNone/>
              <a:defRPr/>
            </a:pPr>
            <a:r>
              <a:rPr lang="it-IT" sz="3900" dirty="0"/>
              <a:t>l'Orientamento sono delle attività didattiche obbligatorie</a:t>
            </a:r>
          </a:p>
          <a:p>
            <a:pPr marL="320040" indent="-320040">
              <a:buNone/>
              <a:defRPr/>
            </a:pPr>
            <a:r>
              <a:rPr lang="it-IT" sz="3900" dirty="0"/>
              <a:t>che intendono aiutare ad affrontare esperienze legate al</a:t>
            </a:r>
          </a:p>
          <a:p>
            <a:pPr marL="320040" indent="-320040">
              <a:buNone/>
              <a:defRPr/>
            </a:pPr>
            <a:r>
              <a:rPr lang="it-IT" sz="3900" dirty="0"/>
              <a:t>mondo del lavoro e di orientamento universitario.</a:t>
            </a:r>
          </a:p>
          <a:p>
            <a:pPr marL="320040" indent="-320040">
              <a:buNone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786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8E34F-C583-40AA-8533-EC5081A2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 </a:t>
            </a:r>
            <a:r>
              <a:rPr lang="it-IT" sz="8000" dirty="0">
                <a:solidFill>
                  <a:srgbClr val="FF0000"/>
                </a:solidFill>
              </a:rPr>
              <a:t>Monte -ore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5EEC9E-5560-421A-B5CD-B3611DDF4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1982"/>
            <a:ext cx="10515600" cy="32349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it-IT" sz="5400" dirty="0"/>
              <a:t>Il monte-ore minimo per i Licei è di 90 ore da svolgersi tra terza, quarta e quinta</a:t>
            </a:r>
            <a:r>
              <a:rPr lang="it-IT" sz="3600" dirty="0"/>
              <a:t>.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86030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A2465602-0817-4961-89AD-24062B25388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500" y="155575"/>
            <a:ext cx="12128500" cy="6702425"/>
          </a:xfrm>
        </p:spPr>
        <p:txBody>
          <a:bodyPr>
            <a:normAutofit fontScale="25000" lnSpcReduction="20000"/>
          </a:bodyPr>
          <a:lstStyle/>
          <a:p>
            <a:pPr marL="0" indent="0" algn="just" rtl="0">
              <a:buNone/>
            </a:pPr>
            <a:r>
              <a:rPr lang="it-IT" sz="6400" b="1" dirty="0">
                <a:effectLst/>
              </a:rPr>
              <a:t>Referente</a:t>
            </a:r>
            <a:r>
              <a:rPr lang="it-IT" sz="6400" dirty="0">
                <a:effectLst/>
              </a:rPr>
              <a:t> </a:t>
            </a:r>
            <a:r>
              <a:rPr lang="it-IT" sz="6400" b="1" dirty="0">
                <a:effectLst/>
              </a:rPr>
              <a:t>PCTO</a:t>
            </a:r>
            <a:endParaRPr lang="it-IT" sz="6400" dirty="0">
              <a:effectLst/>
            </a:endParaRPr>
          </a:p>
          <a:p>
            <a:pPr marL="0" indent="0" algn="just" rtl="0">
              <a:buNone/>
            </a:pPr>
            <a:r>
              <a:rPr lang="it-IT" sz="6400" i="1" u="sng" dirty="0">
                <a:effectLst/>
              </a:rPr>
              <a:t>Funzioni</a:t>
            </a:r>
            <a:r>
              <a:rPr lang="it-IT" sz="6400" dirty="0">
                <a:effectLst/>
              </a:rPr>
              <a:t>: -supervisione all’organizzazione di stage e project work  -formazione studenti sul PCTO   -gestione contatti con il referente Orientamento  -gestione contatti con i 5 referenti di settore   -gestione contatti con la segreteria  -monitoraggio normativa  -riferimento generale per l’esterno. </a:t>
            </a:r>
          </a:p>
          <a:p>
            <a:pPr marL="0" indent="0" algn="just" rtl="0">
              <a:buNone/>
            </a:pPr>
            <a:endParaRPr lang="it-IT" sz="6400" dirty="0">
              <a:effectLst/>
            </a:endParaRPr>
          </a:p>
          <a:p>
            <a:pPr marL="0" indent="0" algn="just" rtl="0">
              <a:buNone/>
            </a:pPr>
            <a:r>
              <a:rPr lang="it-IT" sz="6400" b="1" dirty="0">
                <a:effectLst/>
              </a:rPr>
              <a:t>Referente di Supporto</a:t>
            </a:r>
            <a:endParaRPr lang="it-IT" sz="6400" dirty="0">
              <a:effectLst/>
            </a:endParaRPr>
          </a:p>
          <a:p>
            <a:pPr marL="0" indent="0" algn="just" rtl="0">
              <a:lnSpc>
                <a:spcPct val="100000"/>
              </a:lnSpc>
              <a:buNone/>
            </a:pPr>
            <a:r>
              <a:rPr lang="it-IT" sz="6400" i="1" u="sng" dirty="0">
                <a:effectLst/>
              </a:rPr>
              <a:t>Funzioni</a:t>
            </a:r>
            <a:r>
              <a:rPr lang="it-IT" sz="6400" dirty="0">
                <a:effectLst/>
              </a:rPr>
              <a:t>: -supervisione e gestione del portale  -formazione degli studenti sull’utilizzo del portale</a:t>
            </a:r>
          </a:p>
          <a:p>
            <a:pPr marL="0" indent="0" algn="just" rtl="0">
              <a:lnSpc>
                <a:spcPct val="100000"/>
              </a:lnSpc>
              <a:buNone/>
            </a:pPr>
            <a:endParaRPr lang="it-IT" sz="6400" dirty="0">
              <a:effectLst/>
            </a:endParaRPr>
          </a:p>
          <a:p>
            <a:pPr marL="0" indent="0" algn="just" rtl="0">
              <a:buNone/>
            </a:pPr>
            <a:r>
              <a:rPr lang="it-IT" sz="6400" b="1" dirty="0">
                <a:effectLst/>
              </a:rPr>
              <a:t>Segreteria</a:t>
            </a:r>
            <a:r>
              <a:rPr lang="it-IT" sz="6400" dirty="0">
                <a:effectLst/>
              </a:rPr>
              <a:t> </a:t>
            </a:r>
          </a:p>
          <a:p>
            <a:pPr marL="0" indent="0" algn="just" rtl="0">
              <a:buNone/>
            </a:pPr>
            <a:r>
              <a:rPr lang="it-IT" sz="6400" i="1" u="sng" dirty="0">
                <a:effectLst/>
              </a:rPr>
              <a:t>Funzioni</a:t>
            </a:r>
            <a:r>
              <a:rPr lang="it-IT" sz="6400" dirty="0">
                <a:effectLst/>
              </a:rPr>
              <a:t>: -inserimento dati in piattaforma (enti, studenti, docenti)   -produzione e/o stampa, consegna, ritiro e archiviazione dei documenti   -gestione comunicazioni a docenti (referenti e tutor di classe) e studenti</a:t>
            </a:r>
          </a:p>
          <a:p>
            <a:pPr marL="0" indent="0" algn="just" rtl="0">
              <a:buNone/>
            </a:pPr>
            <a:endParaRPr lang="it-IT" sz="6400" dirty="0">
              <a:effectLst/>
            </a:endParaRPr>
          </a:p>
          <a:p>
            <a:pPr marL="0" indent="0" algn="just" rtl="0">
              <a:buNone/>
            </a:pPr>
            <a:r>
              <a:rPr lang="it-IT" sz="6400" b="1" dirty="0">
                <a:effectLst/>
              </a:rPr>
              <a:t>Referente Orientamento:</a:t>
            </a:r>
            <a:r>
              <a:rPr lang="it-IT" sz="6400" dirty="0">
                <a:effectLst/>
              </a:rPr>
              <a:t> </a:t>
            </a:r>
          </a:p>
          <a:p>
            <a:pPr marL="0" indent="0" algn="just" rtl="0">
              <a:buNone/>
            </a:pPr>
            <a:r>
              <a:rPr lang="it-IT" sz="6400" i="1" u="sng" dirty="0">
                <a:effectLst/>
              </a:rPr>
              <a:t>Funzioni</a:t>
            </a:r>
            <a:r>
              <a:rPr lang="it-IT" sz="6400" dirty="0">
                <a:effectLst/>
              </a:rPr>
              <a:t>: - gestione attività di orientamento valide come PCTO </a:t>
            </a:r>
          </a:p>
          <a:p>
            <a:pPr marL="0" indent="0" algn="just" rtl="0">
              <a:buNone/>
            </a:pPr>
            <a:endParaRPr lang="it-IT" sz="6400" dirty="0">
              <a:effectLst/>
            </a:endParaRPr>
          </a:p>
          <a:p>
            <a:pPr marL="0" indent="0" algn="just" rtl="0">
              <a:buNone/>
            </a:pPr>
            <a:r>
              <a:rPr lang="it-IT" sz="6400" b="1" dirty="0">
                <a:effectLst/>
              </a:rPr>
              <a:t>5 Referenti di Settore: </a:t>
            </a:r>
            <a:endParaRPr lang="it-IT" sz="6400" dirty="0">
              <a:effectLst/>
            </a:endParaRPr>
          </a:p>
          <a:p>
            <a:pPr marL="0" indent="0" algn="just" rtl="0">
              <a:buNone/>
            </a:pPr>
            <a:r>
              <a:rPr lang="it-IT" sz="6400" i="1" u="sng" dirty="0">
                <a:effectLst/>
              </a:rPr>
              <a:t>Funzioni</a:t>
            </a:r>
            <a:r>
              <a:rPr lang="it-IT" sz="6400" dirty="0">
                <a:effectLst/>
              </a:rPr>
              <a:t>: - gestione rapporti con gli enti del proprio settore  - gestione percorsi del proprio settore</a:t>
            </a:r>
          </a:p>
          <a:p>
            <a:pPr marL="0" indent="0" algn="just" rtl="0">
              <a:buNone/>
            </a:pPr>
            <a:endParaRPr lang="it-IT" sz="6400" dirty="0">
              <a:effectLst/>
            </a:endParaRPr>
          </a:p>
          <a:p>
            <a:pPr marL="0" indent="0" algn="just" rtl="0">
              <a:buNone/>
            </a:pPr>
            <a:r>
              <a:rPr lang="it-IT" sz="6400" b="1" dirty="0">
                <a:effectLst/>
              </a:rPr>
              <a:t>Tutor (referente) di Classe</a:t>
            </a:r>
            <a:r>
              <a:rPr lang="it-IT" sz="6400" dirty="0">
                <a:effectLst/>
              </a:rPr>
              <a:t>:  </a:t>
            </a:r>
          </a:p>
          <a:p>
            <a:pPr marL="0" indent="0" algn="just" rtl="0">
              <a:buNone/>
            </a:pPr>
            <a:r>
              <a:rPr lang="it-IT" sz="6400" i="1" u="sng" dirty="0">
                <a:effectLst/>
              </a:rPr>
              <a:t>Funzioni</a:t>
            </a:r>
            <a:r>
              <a:rPr lang="it-IT" sz="6400" dirty="0">
                <a:effectLst/>
              </a:rPr>
              <a:t>: -tutoraggio attività di PCTO degli studenti della classe   -al quinto anno attività di supporto agli studenti per la preparazione di esame riguardante il PCTO  - gestione rapporti  con referenti PCTO e segreteria.</a:t>
            </a:r>
          </a:p>
          <a:p>
            <a:pPr marL="0" indent="0" algn="just" rtl="0">
              <a:buNone/>
            </a:pPr>
            <a:endParaRPr lang="it-IT" sz="6400" dirty="0">
              <a:effectLst/>
            </a:endParaRPr>
          </a:p>
          <a:p>
            <a:pPr marL="0" indent="0" algn="just" rtl="0">
              <a:buNone/>
            </a:pPr>
            <a:r>
              <a:rPr lang="it-IT" sz="6400" b="1" dirty="0">
                <a:effectLst/>
              </a:rPr>
              <a:t>Organizzatori attività PCTO:</a:t>
            </a:r>
            <a:endParaRPr lang="it-IT" sz="6400" dirty="0">
              <a:effectLst/>
            </a:endParaRPr>
          </a:p>
          <a:p>
            <a:pPr marL="0" indent="0" algn="just" rtl="0">
              <a:buNone/>
            </a:pPr>
            <a:r>
              <a:rPr lang="it-IT" sz="6400" dirty="0">
                <a:effectLst/>
              </a:rPr>
              <a:t>propone e organizza project work e/o stage per studenti anche di classi diverse</a:t>
            </a:r>
          </a:p>
          <a:p>
            <a:endParaRPr lang="it-IT" sz="4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485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DB8009-1516-4BB3-AFD2-652FD5BA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DISTRIBUZIONE ORE PER GLI STUDENTI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ECCD2A-9647-489F-B29D-22EC08AF3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700"/>
            <a:ext cx="10515600" cy="4630599"/>
          </a:xfrm>
        </p:spPr>
        <p:txBody>
          <a:bodyPr>
            <a:noAutofit/>
          </a:bodyPr>
          <a:lstStyle/>
          <a:p>
            <a:r>
              <a:rPr lang="it-IT" sz="2400" dirty="0"/>
              <a:t>Tendenzialmente nell’arco della terza, quarta e quinta  potranno svolgere 1 project work, 1 stage e attività di orientamento. </a:t>
            </a:r>
          </a:p>
          <a:p>
            <a:endParaRPr lang="it-IT" sz="2400" dirty="0"/>
          </a:p>
          <a:p>
            <a:r>
              <a:rPr lang="it-IT" sz="2400" dirty="0"/>
              <a:t>Quest’anno si svolgeranno preferibilmente </a:t>
            </a:r>
            <a:r>
              <a:rPr lang="it-IT" sz="2400" b="1" dirty="0"/>
              <a:t>attività a distanza</a:t>
            </a:r>
            <a:r>
              <a:rPr lang="it-IT" sz="2400" dirty="0"/>
              <a:t>, quelle in presenza saranno limitate a ciò che si può svolgere a scuola cercando di evitare il più possibile il contatto tra studenti di classi diverse. </a:t>
            </a:r>
          </a:p>
          <a:p>
            <a:endParaRPr lang="it-IT" sz="2400" dirty="0"/>
          </a:p>
          <a:p>
            <a:r>
              <a:rPr lang="it-IT" sz="2400" dirty="0"/>
              <a:t>Altre </a:t>
            </a:r>
            <a:r>
              <a:rPr lang="it-IT" sz="2400" b="1" dirty="0"/>
              <a:t>attività in presenza</a:t>
            </a:r>
            <a:r>
              <a:rPr lang="it-IT" sz="2400" dirty="0"/>
              <a:t>, ma esterne all’Istituto verranno di volta in volta valutate.</a:t>
            </a:r>
          </a:p>
          <a:p>
            <a:endParaRPr lang="it-IT" sz="2400" dirty="0"/>
          </a:p>
          <a:p>
            <a:r>
              <a:rPr lang="it-IT" sz="2400" dirty="0"/>
              <a:t>A questi vanno aggiunte le ore della formazione sulla sicurezza prevista all’inizio del terzo anno, le due ore di formazione a carico delle referenti ed eventuali ulteriori ore di formazione proposte dai Consigli di Classe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9497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6F970B-71D0-4CD4-B461-7F5061D5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Formazione in materia di salute e sicurezza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EB83A0-EB42-4D3E-B2BC-5CFDD6754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 alcuni anni la formazione sulla sicurezza si svolge con </a:t>
            </a:r>
            <a:r>
              <a:rPr lang="it-IT" dirty="0" err="1"/>
              <a:t>AmbroStudio</a:t>
            </a:r>
            <a:r>
              <a:rPr lang="it-IT" dirty="0"/>
              <a:t>, ente specializzato presente in molte scuole di Bergamo e d’Italia. </a:t>
            </a:r>
          </a:p>
          <a:p>
            <a:r>
              <a:rPr lang="it-IT" dirty="0"/>
              <a:t>La formazione prevede la lettura di materiali su una piattaforma alla quale gli studenti accedono individualmente (validità di 12 ore, livello di «rischio medio») </a:t>
            </a:r>
          </a:p>
          <a:p>
            <a:r>
              <a:rPr lang="it-IT" dirty="0"/>
              <a:t>A chiusura del percorso gli studenti sosterranno un test a scuola, nell’aula di informatica/aula didattica. </a:t>
            </a:r>
          </a:p>
          <a:p>
            <a:r>
              <a:rPr lang="it-IT" dirty="0"/>
              <a:t>In fine viene rilasciata una certificazione con validità quinquennale.</a:t>
            </a:r>
          </a:p>
        </p:txBody>
      </p:sp>
    </p:spTree>
    <p:extLst>
      <p:ext uri="{BB962C8B-B14F-4D97-AF65-F5344CB8AC3E}">
        <p14:creationId xmlns:p14="http://schemas.microsoft.com/office/powerpoint/2010/main" val="113711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FD27F9-60FA-4A83-9B5C-9A8D6BEA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DISTRIBUZIONE ORE PER GLI STUDENTI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400D14-D0A9-43B3-950D-AD9094F44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 lnSpcReduction="20000"/>
          </a:bodyPr>
          <a:lstStyle/>
          <a:p>
            <a:r>
              <a:rPr lang="it-IT" sz="2000" dirty="0"/>
              <a:t>Non è più prevista la sospensione delle lezioni per PCTO. </a:t>
            </a:r>
          </a:p>
          <a:p>
            <a:endParaRPr lang="it-IT" sz="2000" dirty="0"/>
          </a:p>
          <a:p>
            <a:r>
              <a:rPr lang="it-IT" sz="2000" dirty="0"/>
              <a:t>Durante l’anno quindi si svolgono:</a:t>
            </a:r>
          </a:p>
          <a:p>
            <a:pPr marL="0" indent="0">
              <a:buNone/>
            </a:pPr>
            <a:r>
              <a:rPr lang="it-IT" sz="2000" dirty="0"/>
              <a:t>		➔ </a:t>
            </a:r>
            <a:r>
              <a:rPr lang="it-IT" sz="2000" b="1" dirty="0"/>
              <a:t>Project Work</a:t>
            </a:r>
            <a:r>
              <a:rPr lang="it-IT" sz="2000" dirty="0"/>
              <a:t>, preferibilmente in </a:t>
            </a:r>
            <a:r>
              <a:rPr lang="it-IT" sz="2000" b="1" dirty="0"/>
              <a:t>terza</a:t>
            </a:r>
            <a:r>
              <a:rPr lang="it-IT" sz="2000" dirty="0"/>
              <a:t>, della durata di circa 30-40 ore. 			Soprattutto quest’anno a causa della pandemia in corso anche per le quarte è consigliato lo 	svolgimento di Project Work.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		➔ </a:t>
            </a:r>
            <a:r>
              <a:rPr lang="it-IT" sz="2000" b="1" dirty="0"/>
              <a:t>Stage particolari</a:t>
            </a:r>
            <a:r>
              <a:rPr lang="it-IT" sz="2000" dirty="0"/>
              <a:t>, per frequentare i quali gli studenti si assentano dalle lezioni, 		assumendosi il rischio di fare assenza a scuola. Si prendono in considerazione 			proposte con caratteristiche di unicità e/o valenza)</a:t>
            </a:r>
          </a:p>
          <a:p>
            <a:endParaRPr lang="it-IT" sz="2000" dirty="0"/>
          </a:p>
          <a:p>
            <a:r>
              <a:rPr lang="it-IT" sz="2000" dirty="0"/>
              <a:t>Gli altri Stage si svolgono invece nel periodo estivo: </a:t>
            </a:r>
          </a:p>
          <a:p>
            <a:pPr marL="1828800" lvl="4" indent="0">
              <a:buNone/>
            </a:pPr>
            <a:r>
              <a:rPr lang="it-IT" sz="2000" dirty="0"/>
              <a:t>➔ tendenzialmente da </a:t>
            </a:r>
            <a:r>
              <a:rPr lang="it-IT" sz="2000" b="1" dirty="0"/>
              <a:t>giugno al 10 luglio o a inizio settembre, </a:t>
            </a:r>
            <a:r>
              <a:rPr lang="it-IT" sz="2000" dirty="0"/>
              <a:t>ma quest’anno, vista l’emergenza sanitaria, si sta valutando di allungare il periodo in cui sarà possibile svolgere le attività.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160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546B31-2E6A-44EA-B3F8-CD5C8375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DISTRIBUZIONE ORE PER GLI STUDENTI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B4C07C-FBB4-47A3-97C1-8AA0F6C70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" y="2761488"/>
            <a:ext cx="10823448" cy="3415474"/>
          </a:xfrm>
        </p:spPr>
        <p:txBody>
          <a:bodyPr>
            <a:normAutofit/>
          </a:bodyPr>
          <a:lstStyle/>
          <a:p>
            <a:r>
              <a:rPr lang="it-IT" sz="4000" dirty="0"/>
              <a:t>In quinta si conferma l’orientamento universitario. </a:t>
            </a:r>
          </a:p>
        </p:txBody>
      </p:sp>
    </p:spTree>
    <p:extLst>
      <p:ext uri="{BB962C8B-B14F-4D97-AF65-F5344CB8AC3E}">
        <p14:creationId xmlns:p14="http://schemas.microsoft.com/office/powerpoint/2010/main" val="1309945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331909-E1E9-449F-9E2D-77185CF82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079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E’ POSSIBILE RICHIEDERE L’ APPROVAZIONE A POSTERIORI DI PERCORSI DI PARTICOLARE RILEVANZA FORMATIVA E/O ORIENTATIVA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8D9B60-1A47-4D29-8AF4-E7DB83D43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Lo studente interessato invia a </a:t>
            </a:r>
            <a:r>
              <a:rPr lang="it-IT" dirty="0">
                <a:hlinkClick r:id="rId2"/>
              </a:rPr>
              <a:t>alternanza@liceosarpi.bg.it</a:t>
            </a:r>
            <a:r>
              <a:rPr lang="it-IT" dirty="0"/>
              <a:t> una richiesta con eventuali documenti/certificazioni e una breve relazione sulle attività svolte.</a:t>
            </a:r>
          </a:p>
          <a:p>
            <a:endParaRPr lang="it-IT" dirty="0"/>
          </a:p>
          <a:p>
            <a:r>
              <a:rPr lang="it-IT" dirty="0"/>
              <a:t>Le referenti PCTO valutano la richiesta e la documentazione e, se ne riconoscono la validità, inoltrano il tutto al </a:t>
            </a:r>
            <a:r>
              <a:rPr lang="it-IT" dirty="0" err="1"/>
              <a:t>CdC</a:t>
            </a:r>
            <a:r>
              <a:rPr lang="it-IT" dirty="0"/>
              <a:t> che, dopo un confronto in un’assemblea già programmata, si pronuncia.</a:t>
            </a:r>
          </a:p>
          <a:p>
            <a:endParaRPr lang="it-IT" dirty="0"/>
          </a:p>
          <a:p>
            <a:r>
              <a:rPr lang="it-IT" dirty="0"/>
              <a:t>In fine il coordinatore informa le referenti PCTO sulla decisione presa.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9728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767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di Office</vt:lpstr>
      <vt:lpstr>PCTO Percorsi Competenze Trasversali Orientamento (ex Alternanza Scuola Lavoro)</vt:lpstr>
      <vt:lpstr>L’art. 57 della L.145/2018 ridefinisce in PCTO quanto stabilito dalla L. 107/2015 che aveva introdotto l’Alternanza Scuola/Lavoro anche nei Licei. </vt:lpstr>
      <vt:lpstr> Monte -ore</vt:lpstr>
      <vt:lpstr>Presentazione standard di PowerPoint</vt:lpstr>
      <vt:lpstr>DISTRIBUZIONE ORE PER GLI STUDENTI</vt:lpstr>
      <vt:lpstr>Formazione in materia di salute e sicurezza</vt:lpstr>
      <vt:lpstr>DISTRIBUZIONE ORE PER GLI STUDENTI</vt:lpstr>
      <vt:lpstr>DISTRIBUZIONE ORE PER GLI STUDENTI</vt:lpstr>
      <vt:lpstr>E’ POSSIBILE RICHIEDERE L’ APPROVAZIONE A POSTERIORI DI PERCORSI DI PARTICOLARE RILEVANZA FORMATIVA E/O ORIENTATIVA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PCTO Percorsi Competenze Trasversali Orientamento</dc:title>
  <dc:creator>Roberta Lilli</dc:creator>
  <cp:lastModifiedBy>Roberta Lilli</cp:lastModifiedBy>
  <cp:revision>42</cp:revision>
  <dcterms:created xsi:type="dcterms:W3CDTF">2019-09-19T14:53:02Z</dcterms:created>
  <dcterms:modified xsi:type="dcterms:W3CDTF">2020-10-21T14:06:17Z</dcterms:modified>
</cp:coreProperties>
</file>